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diagrams/colors1.xml" ContentType="application/vnd.openxmlformats-officedocument.drawingml.diagramColors+xml"/>
  <Override PartName="/docProps/app.xml" ContentType="application/vnd.openxmlformats-officedocument.extended-properties+xml"/>
  <Override PartName="/ppt/notesSlides/notesSlide9.xml" ContentType="application/vnd.openxmlformats-officedocument.presentationml.notesSlide+xml"/>
  <Override PartName="/ppt/diagrams/layout1.xml" ContentType="application/vnd.openxmlformats-officedocument.drawingml.diagramLayout+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7.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diagrams/data1.xml" ContentType="application/vnd.openxmlformats-officedocument.drawingml.diagramData+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slideLayouts/slideLayout18.xml" ContentType="application/vnd.openxmlformats-officedocument.presentationml.slideLayout+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diagrams/quickStyle1.xml" ContentType="application/vnd.openxmlformats-officedocument.drawingml.diagramStyl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Override PartName="/ppt/notesSlides/notesSlide10.xml" ContentType="application/vnd.openxmlformats-officedocument.presentationml.notesSlide+xml"/>
  <Override PartName="/ppt/slides/slide9.xml" ContentType="application/vnd.openxmlformats-officedocument.presentationml.slide+xml"/>
  <Default Extension="rels" ContentType="application/vnd.openxmlformats-package.relationships+xml"/>
  <Override PartName="/ppt/slides/slide24.xml" ContentType="application/vnd.openxmlformats-officedocument.presentationml.slide+xml"/>
  <Override PartName="/ppt/slideLayouts/slideLayout19.xml" ContentType="application/vnd.openxmlformats-officedocument.presentationml.slideLayout+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29"/>
  </p:notesMasterIdLst>
  <p:sldIdLst>
    <p:sldId id="256" r:id="rId2"/>
    <p:sldId id="262" r:id="rId3"/>
    <p:sldId id="263" r:id="rId4"/>
    <p:sldId id="264" r:id="rId5"/>
    <p:sldId id="270" r:id="rId6"/>
    <p:sldId id="265" r:id="rId7"/>
    <p:sldId id="287" r:id="rId8"/>
    <p:sldId id="266" r:id="rId9"/>
    <p:sldId id="267" r:id="rId10"/>
    <p:sldId id="289" r:id="rId11"/>
    <p:sldId id="268" r:id="rId12"/>
    <p:sldId id="269" r:id="rId13"/>
    <p:sldId id="259" r:id="rId14"/>
    <p:sldId id="272" r:id="rId15"/>
    <p:sldId id="288" r:id="rId16"/>
    <p:sldId id="279" r:id="rId17"/>
    <p:sldId id="280" r:id="rId18"/>
    <p:sldId id="274" r:id="rId19"/>
    <p:sldId id="275" r:id="rId20"/>
    <p:sldId id="290" r:id="rId21"/>
    <p:sldId id="291" r:id="rId22"/>
    <p:sldId id="276" r:id="rId23"/>
    <p:sldId id="277" r:id="rId24"/>
    <p:sldId id="292" r:id="rId25"/>
    <p:sldId id="293" r:id="rId26"/>
    <p:sldId id="284" r:id="rId27"/>
    <p:sldId id="286"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88805" autoAdjust="0"/>
  </p:normalViewPr>
  <p:slideViewPr>
    <p:cSldViewPr snapToObjects="1">
      <p:cViewPr varScale="1">
        <p:scale>
          <a:sx n="105" d="100"/>
          <a:sy n="105" d="100"/>
        </p:scale>
        <p:origin x="-44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152"/>
    </p:cViewPr>
  </p:sorter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presProps" Target="presProps.xml"/><Relationship Id="rId34" Type="http://schemas.openxmlformats.org/officeDocument/2006/relationships/tableStyles" Target="tableStyle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printerSettings" Target="printerSettings/printerSettings1.bin"/><Relationship Id="rId11" Type="http://schemas.openxmlformats.org/officeDocument/2006/relationships/slide" Target="slides/slide10.xml"/><Relationship Id="rId29" Type="http://schemas.openxmlformats.org/officeDocument/2006/relationships/notesMaster" Target="notesMasters/notesMaster1.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CD6CF9-69B8-9645-B621-3D434891ECFF}" type="doc">
      <dgm:prSet loTypeId="urn:microsoft.com/office/officeart/2005/8/layout/vList2" loCatId="list" qsTypeId="urn:microsoft.com/office/officeart/2005/8/quickstyle/simple4" qsCatId="simple" csTypeId="urn:microsoft.com/office/officeart/2005/8/colors/accent1_2" csCatId="accent1"/>
      <dgm:spPr/>
      <dgm:t>
        <a:bodyPr/>
        <a:lstStyle/>
        <a:p>
          <a:endParaRPr lang="en-US"/>
        </a:p>
      </dgm:t>
    </dgm:pt>
    <dgm:pt modelId="{3798A8B6-AA47-4043-A0F8-F751C8108C54}">
      <dgm:prSet/>
      <dgm:spPr/>
      <dgm:t>
        <a:bodyPr/>
        <a:lstStyle/>
        <a:p>
          <a:pPr rtl="0"/>
          <a:r>
            <a:rPr lang="en-US" dirty="0" smtClean="0"/>
            <a:t>The ecology of the school</a:t>
          </a:r>
          <a:endParaRPr dirty="0"/>
        </a:p>
      </dgm:t>
    </dgm:pt>
    <dgm:pt modelId="{7533ECF1-71F7-024C-A290-6B5149397A81}" type="parTrans" cxnId="{62E35EAE-22E1-8D49-B7ED-22ACED844368}">
      <dgm:prSet/>
      <dgm:spPr/>
      <dgm:t>
        <a:bodyPr/>
        <a:lstStyle/>
        <a:p>
          <a:endParaRPr lang="en-US"/>
        </a:p>
      </dgm:t>
    </dgm:pt>
    <dgm:pt modelId="{B0123780-D01D-6648-BE93-3C52C0F175E4}" type="sibTrans" cxnId="{62E35EAE-22E1-8D49-B7ED-22ACED844368}">
      <dgm:prSet/>
      <dgm:spPr/>
      <dgm:t>
        <a:bodyPr/>
        <a:lstStyle/>
        <a:p>
          <a:endParaRPr lang="en-US"/>
        </a:p>
      </dgm:t>
    </dgm:pt>
    <dgm:pt modelId="{B9F1CE05-7D2E-B64B-9219-8C2EF48A5FAD}">
      <dgm:prSet/>
      <dgm:spPr/>
      <dgm:t>
        <a:bodyPr/>
        <a:lstStyle/>
        <a:p>
          <a:pPr rtl="0"/>
          <a:r>
            <a:rPr lang="en-US" dirty="0" smtClean="0"/>
            <a:t>School Culture</a:t>
          </a:r>
          <a:endParaRPr lang="en-US" dirty="0"/>
        </a:p>
      </dgm:t>
    </dgm:pt>
    <dgm:pt modelId="{9F4B931C-A8A3-F948-9142-69CAF636BE92}" type="parTrans" cxnId="{140846E2-3DA5-5C45-834A-D4A1D49A9194}">
      <dgm:prSet/>
      <dgm:spPr/>
      <dgm:t>
        <a:bodyPr/>
        <a:lstStyle/>
        <a:p>
          <a:endParaRPr lang="en-US"/>
        </a:p>
      </dgm:t>
    </dgm:pt>
    <dgm:pt modelId="{E1B2D4EE-AE6E-5E4C-944B-213A76BF4E9C}" type="sibTrans" cxnId="{140846E2-3DA5-5C45-834A-D4A1D49A9194}">
      <dgm:prSet/>
      <dgm:spPr/>
      <dgm:t>
        <a:bodyPr/>
        <a:lstStyle/>
        <a:p>
          <a:endParaRPr lang="en-US"/>
        </a:p>
      </dgm:t>
    </dgm:pt>
    <dgm:pt modelId="{8B33253B-C59B-9642-98CF-F4402BCE432D}" type="pres">
      <dgm:prSet presAssocID="{79CD6CF9-69B8-9645-B621-3D434891ECFF}" presName="linear" presStyleCnt="0">
        <dgm:presLayoutVars>
          <dgm:animLvl val="lvl"/>
          <dgm:resizeHandles val="exact"/>
        </dgm:presLayoutVars>
      </dgm:prSet>
      <dgm:spPr/>
      <dgm:t>
        <a:bodyPr/>
        <a:lstStyle/>
        <a:p>
          <a:endParaRPr lang="en-US"/>
        </a:p>
      </dgm:t>
    </dgm:pt>
    <dgm:pt modelId="{FC7A0834-8B1F-924A-BE5A-1C233DEED8CC}" type="pres">
      <dgm:prSet presAssocID="{3798A8B6-AA47-4043-A0F8-F751C8108C54}" presName="parentText" presStyleLbl="node1" presStyleIdx="0" presStyleCnt="2">
        <dgm:presLayoutVars>
          <dgm:chMax val="0"/>
          <dgm:bulletEnabled val="1"/>
        </dgm:presLayoutVars>
      </dgm:prSet>
      <dgm:spPr/>
      <dgm:t>
        <a:bodyPr/>
        <a:lstStyle/>
        <a:p>
          <a:endParaRPr lang="en-US"/>
        </a:p>
      </dgm:t>
    </dgm:pt>
    <dgm:pt modelId="{1B7528A5-D9A1-A949-A5D5-355C84A3B6DA}" type="pres">
      <dgm:prSet presAssocID="{B0123780-D01D-6648-BE93-3C52C0F175E4}" presName="spacer" presStyleCnt="0"/>
      <dgm:spPr/>
    </dgm:pt>
    <dgm:pt modelId="{D49BC1C3-7A4C-1242-9B14-B74C9F4D7217}" type="pres">
      <dgm:prSet presAssocID="{B9F1CE05-7D2E-B64B-9219-8C2EF48A5FAD}" presName="parentText" presStyleLbl="node1" presStyleIdx="1" presStyleCnt="2">
        <dgm:presLayoutVars>
          <dgm:chMax val="0"/>
          <dgm:bulletEnabled val="1"/>
        </dgm:presLayoutVars>
      </dgm:prSet>
      <dgm:spPr/>
      <dgm:t>
        <a:bodyPr/>
        <a:lstStyle/>
        <a:p>
          <a:endParaRPr lang="en-US"/>
        </a:p>
      </dgm:t>
    </dgm:pt>
  </dgm:ptLst>
  <dgm:cxnLst>
    <dgm:cxn modelId="{FBB3D626-CF56-0943-AA36-AE97D0220751}" type="presOf" srcId="{3798A8B6-AA47-4043-A0F8-F751C8108C54}" destId="{FC7A0834-8B1F-924A-BE5A-1C233DEED8CC}" srcOrd="0" destOrd="0" presId="urn:microsoft.com/office/officeart/2005/8/layout/vList2"/>
    <dgm:cxn modelId="{8CCD3518-C164-3343-8053-359A7252BE85}" type="presOf" srcId="{B9F1CE05-7D2E-B64B-9219-8C2EF48A5FAD}" destId="{D49BC1C3-7A4C-1242-9B14-B74C9F4D7217}" srcOrd="0" destOrd="0" presId="urn:microsoft.com/office/officeart/2005/8/layout/vList2"/>
    <dgm:cxn modelId="{140846E2-3DA5-5C45-834A-D4A1D49A9194}" srcId="{79CD6CF9-69B8-9645-B621-3D434891ECFF}" destId="{B9F1CE05-7D2E-B64B-9219-8C2EF48A5FAD}" srcOrd="1" destOrd="0" parTransId="{9F4B931C-A8A3-F948-9142-69CAF636BE92}" sibTransId="{E1B2D4EE-AE6E-5E4C-944B-213A76BF4E9C}"/>
    <dgm:cxn modelId="{6A6BBC12-3481-F94B-90E2-F5A42ED22C29}" type="presOf" srcId="{79CD6CF9-69B8-9645-B621-3D434891ECFF}" destId="{8B33253B-C59B-9642-98CF-F4402BCE432D}" srcOrd="0" destOrd="0" presId="urn:microsoft.com/office/officeart/2005/8/layout/vList2"/>
    <dgm:cxn modelId="{62E35EAE-22E1-8D49-B7ED-22ACED844368}" srcId="{79CD6CF9-69B8-9645-B621-3D434891ECFF}" destId="{3798A8B6-AA47-4043-A0F8-F751C8108C54}" srcOrd="0" destOrd="0" parTransId="{7533ECF1-71F7-024C-A290-6B5149397A81}" sibTransId="{B0123780-D01D-6648-BE93-3C52C0F175E4}"/>
    <dgm:cxn modelId="{CDF14EF4-F088-9D4E-A7E2-FC5537FF753D}" type="presParOf" srcId="{8B33253B-C59B-9642-98CF-F4402BCE432D}" destId="{FC7A0834-8B1F-924A-BE5A-1C233DEED8CC}" srcOrd="0" destOrd="0" presId="urn:microsoft.com/office/officeart/2005/8/layout/vList2"/>
    <dgm:cxn modelId="{5142611F-487E-5A4F-AA35-B1639F26EB7F}" type="presParOf" srcId="{8B33253B-C59B-9642-98CF-F4402BCE432D}" destId="{1B7528A5-D9A1-A949-A5D5-355C84A3B6DA}" srcOrd="1" destOrd="0" presId="urn:microsoft.com/office/officeart/2005/8/layout/vList2"/>
    <dgm:cxn modelId="{AFE172D4-5271-8847-9BB2-6E97BFA9BEFD}" type="presParOf" srcId="{8B33253B-C59B-9642-98CF-F4402BCE432D}" destId="{D49BC1C3-7A4C-1242-9B14-B74C9F4D7217}" srcOrd="2"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DE2AF2-6390-E14B-9334-C986544DFC5B}" type="datetimeFigureOut">
              <a:rPr lang="en-US" smtClean="0"/>
              <a:pPr/>
              <a:t>2/23/10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538D41-672B-A34E-B095-15FCDE04139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Initial examinations of leaders reported the differences between leaders and followers. These attempts to isolate specific individual traits led to the conclusion that no single characteristic can distinguish leaders from non-leaders</a:t>
            </a:r>
          </a:p>
          <a:p>
            <a:endParaRPr lang="en-US" dirty="0" smtClean="0"/>
          </a:p>
          <a:p>
            <a:r>
              <a:rPr lang="en-US" dirty="0" smtClean="0"/>
              <a:t>but still proved to be insufficient because the theories could not predict which leadership skills would be more effective in certain situations. </a:t>
            </a:r>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Patterson, Purkey, and Parker (1986) delineate five prevailing assumptions about the world in which educators work. The first is that "school systems are guided by a single set of uniform goals"; a second is that "power in school systems is (and should be) located at the top" (p. 7). These assumptions, the researchers believe, contribute to behaviors among school staff that prevent power sharing. Third, "decision making in school systems is seen as a logical problem- solving process that arrives at the one best solution" (p. 8); alternatives or modifications of this "one best solution" may not be sought. An extension of this idea is that "there is one best way to teach for maximum educational effectiveness" (p. 8). Finally, the belief that "the public is supportive of school systems and influences them in predictable and marginal ways" (p. 8) ignores the impact that parents and the community have on schools.</a:t>
            </a:r>
          </a:p>
          <a:p>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Subsequent leadership studies differentiated effective from non-effective leaders. The comparison of effective and non-effective leaders led to the identification of two dimensions, initiating structures and consideration, and revealed that effective leaders were high performers in both. </a:t>
            </a:r>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Administrators' vision tends to encompass the whole system or, as described by </a:t>
            </a:r>
            <a:r>
              <a:rPr lang="en-US" dirty="0" err="1" smtClean="0"/>
              <a:t>Manasse</a:t>
            </a:r>
            <a:r>
              <a:rPr lang="en-US" dirty="0" smtClean="0"/>
              <a:t> (1986), their vision is an organizational vision. Teachers' vision appears to focus primarily on the individual or personal actions for school change. However, the two may be different aspects of the same vision. </a:t>
            </a:r>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inorganic aspects of the school are important due to their impact on the development of attitudes and beliefs, the facilitation of relationships, and the establishment of a widely shared culture. Elements of the ecology can facilitate or impede efforts to improve schools' capacity to implement changes that support at-risk students.</a:t>
            </a:r>
          </a:p>
          <a:p>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16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Because it takes time to weld people into a team, this task requires great patience. "A particular mind-set for managing change: one that emphasizes process over specific content, recognizes organizational change as a unit-by-unit learning process rather than a series of programs, and acknowledges the payoffs that result from persistence over a long period of time as opposed to quick fixes" is what is needed (Beer, </a:t>
            </a:r>
            <a:r>
              <a:rPr lang="en-US" dirty="0" err="1" smtClean="0"/>
              <a:t>Eisenstat</a:t>
            </a:r>
            <a:r>
              <a:rPr lang="en-US" dirty="0" smtClean="0"/>
              <a:t>, &amp; </a:t>
            </a:r>
            <a:r>
              <a:rPr lang="en-US" dirty="0" err="1" smtClean="0"/>
              <a:t>Spector</a:t>
            </a:r>
            <a:r>
              <a:rPr lang="en-US" dirty="0" smtClean="0"/>
              <a:t>, 1990, p. 166). Three factors that impact the amount of time necessary for change are urgency or a crisis situation, the attractiveness of the proposed change to individuals, and the strength of the culture that exists (Deal &amp; Kennedy, 1982).</a:t>
            </a:r>
          </a:p>
          <a:p>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17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the organizational pattern of the school creates a focus on custody and control rather than instruction and improvement, it too impedes change. Crowded, disorderly schools feed this mission of control and create an environment that decreases teacher career satisfaction and limits innovation. Modifications to the school organization to reduce levels of isolation and alienation move the school closer to a context supportive of lasting school change.</a:t>
            </a:r>
          </a:p>
          <a:p>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Consistent with findings from elementary schools, in secondary schools, the perceived presence of student learning problems and student behavior problems emerged as predictors of teacher career dissatisfaction.</a:t>
            </a:r>
          </a:p>
          <a:p>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22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When the ideas held about how schools should operate are written down, regulations, rules, and policies are produced. Because schools are public agencies, they must adhere to local, state, and federal regulations that make it difficult for schools to set their own educational goals. According to </a:t>
            </a:r>
            <a:r>
              <a:rPr lang="en-US" dirty="0" err="1" smtClean="0"/>
              <a:t>Clune's</a:t>
            </a:r>
            <a:r>
              <a:rPr lang="en-US" dirty="0" smtClean="0"/>
              <a:t> (1991) historical review of educational policy, these policies have not been effective or coordinated (i.e., pointed in the same direction) in improving achievement. </a:t>
            </a:r>
            <a:r>
              <a:rPr lang="en-US" dirty="0" err="1" smtClean="0"/>
              <a:t>Clune</a:t>
            </a:r>
            <a:r>
              <a:rPr lang="en-US" dirty="0" smtClean="0"/>
              <a:t> (1991) points out that the United States has produced more educational policy than any other country, but it has been the least effective. </a:t>
            </a:r>
          </a:p>
          <a:p>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Here the culture of the school will be viewed as the existence of an interplay between three factors: the attitudes and beliefs of persons both inside the school and in the external environment, the cultural norms of the school, and the relationships between persons in the school. Each of these factors may present barriers to change or a bridge to long-lasting implementation of school improvement.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A9538D41-672B-A34E-B095-15FCDE041393}"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F9E02115-932A-9E49-9E4B-C2846F316B05}" type="datetimeFigureOut">
              <a:rPr lang="en-US" smtClean="0"/>
              <a:pPr/>
              <a:t>2/23/10</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D8DF0-1388-0C4F-AD7D-68E35A732995}"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9E02115-932A-9E49-9E4B-C2846F316B05}" type="datetimeFigureOut">
              <a:rPr lang="en-US" smtClean="0"/>
              <a:pPr/>
              <a:t>2/23/10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3D8DF0-1388-0C4F-AD7D-68E35A73299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F9E02115-932A-9E49-9E4B-C2846F316B05}" type="datetimeFigureOut">
              <a:rPr lang="en-US" smtClean="0"/>
              <a:pPr/>
              <a:t>2/23/10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3D8DF0-1388-0C4F-AD7D-68E35A732995}"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43D8DF0-1388-0C4F-AD7D-68E35A732995}"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D8DF0-1388-0C4F-AD7D-68E35A732995}"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43D8DF0-1388-0C4F-AD7D-68E35A732995}"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43D8DF0-1388-0C4F-AD7D-68E35A732995}"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43D8DF0-1388-0C4F-AD7D-68E35A732995}"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9E02115-932A-9E49-9E4B-C2846F316B05}" type="datetimeFigureOut">
              <a:rPr lang="en-US" smtClean="0"/>
              <a:pPr/>
              <a:t>2/23/10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D8DF0-1388-0C4F-AD7D-68E35A7329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9E02115-932A-9E49-9E4B-C2846F316B05}" type="datetimeFigureOut">
              <a:rPr lang="en-US" smtClean="0"/>
              <a:pPr/>
              <a:t>2/23/10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D8DF0-1388-0C4F-AD7D-68E35A732995}"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9E02115-932A-9E49-9E4B-C2846F316B05}" type="datetimeFigureOut">
              <a:rPr lang="en-US" smtClean="0"/>
              <a:pPr/>
              <a:t>2/23/10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D8DF0-1388-0C4F-AD7D-68E35A732995}"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9E02115-932A-9E49-9E4B-C2846F316B05}" type="datetimeFigureOut">
              <a:rPr lang="en-US" smtClean="0"/>
              <a:pPr/>
              <a:t>2/23/10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3D8DF0-1388-0C4F-AD7D-68E35A732995}"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F9E02115-932A-9E49-9E4B-C2846F316B05}" type="datetimeFigureOut">
              <a:rPr lang="en-US" smtClean="0"/>
              <a:pPr/>
              <a:t>2/23/10</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F9E02115-932A-9E49-9E4B-C2846F316B05}" type="datetimeFigureOut">
              <a:rPr lang="en-US" smtClean="0"/>
              <a:pPr/>
              <a:t>2/23/10</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43D8DF0-1388-0C4F-AD7D-68E35A732995}"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D8DF0-1388-0C4F-AD7D-68E35A7329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9E02115-932A-9E49-9E4B-C2846F316B05}" type="datetimeFigureOut">
              <a:rPr lang="en-US" smtClean="0"/>
              <a:pPr/>
              <a:t>2/23/10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3D8DF0-1388-0C4F-AD7D-68E35A732995}"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43D8DF0-1388-0C4F-AD7D-68E35A7329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9E02115-932A-9E49-9E4B-C2846F316B05}" type="datetimeFigureOut">
              <a:rPr lang="en-US" smtClean="0"/>
              <a:pPr/>
              <a:t>2/23/10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3D8DF0-1388-0C4F-AD7D-68E35A732995}"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F9E02115-932A-9E49-9E4B-C2846F316B05}" type="datetimeFigureOut">
              <a:rPr lang="en-US" smtClean="0"/>
              <a:pPr/>
              <a:t>2/23/10</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43D8DF0-1388-0C4F-AD7D-68E35A7329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 r:id="rId17"/>
    <p:sldLayoutId r:id="rId18"/>
    <p:sldLayoutId r:id="rId19"/>
    <p:sldLayoutId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4" Type="http://schemas.openxmlformats.org/officeDocument/2006/relationships/diagramQuickStyle" Target="../diagrams/quickStyle1.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Seminar in Change in Education</a:t>
            </a:r>
            <a:r>
              <a:rPr lang="en-US" smtClean="0"/>
              <a:t>: Session 1</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28600" y="0"/>
            <a:ext cx="6381750" cy="6700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Being proactive </a:t>
            </a:r>
            <a:endParaRPr lang="en-US" dirty="0"/>
          </a:p>
        </p:txBody>
      </p:sp>
      <p:sp>
        <p:nvSpPr>
          <p:cNvPr id="3" name="Content Placeholder 2"/>
          <p:cNvSpPr>
            <a:spLocks noGrp="1"/>
          </p:cNvSpPr>
          <p:nvPr>
            <p:ph idx="1"/>
          </p:nvPr>
        </p:nvSpPr>
        <p:spPr>
          <a:xfrm>
            <a:off x="498474" y="1600200"/>
            <a:ext cx="7556313" cy="4525963"/>
          </a:xfrm>
        </p:spPr>
        <p:txBody>
          <a:bodyPr>
            <a:noAutofit/>
          </a:bodyPr>
          <a:lstStyle/>
          <a:p>
            <a:r>
              <a:rPr lang="en-US" sz="2800" dirty="0" smtClean="0"/>
              <a:t>Superintendents</a:t>
            </a:r>
            <a:r>
              <a:rPr lang="en-US" sz="2800" dirty="0"/>
              <a:t>, principals and teachers that are effective leaders of school change are proactive.</a:t>
            </a:r>
            <a:r>
              <a:rPr lang="en-US" sz="2800" dirty="0" smtClean="0"/>
              <a:t> </a:t>
            </a:r>
          </a:p>
          <a:p>
            <a:r>
              <a:rPr lang="en-US" sz="2800" dirty="0" smtClean="0"/>
              <a:t>They </a:t>
            </a:r>
            <a:r>
              <a:rPr lang="en-US" sz="2800" dirty="0"/>
              <a:t>initiate action, anticipate and recognize changes in their environment that will affect their schools and districts</a:t>
            </a:r>
            <a:r>
              <a:rPr lang="en-US" sz="2800" dirty="0" smtClean="0"/>
              <a:t>,</a:t>
            </a:r>
          </a:p>
          <a:p>
            <a:r>
              <a:rPr lang="en-US" sz="2800" dirty="0" smtClean="0"/>
              <a:t>They </a:t>
            </a:r>
            <a:r>
              <a:rPr lang="en-US" sz="2800" dirty="0"/>
              <a:t>challenge the status quo, the established ways of operating, that interfere with realization of their organizations' vision</a:t>
            </a:r>
            <a:r>
              <a:rPr lang="en-US" sz="2400" dirty="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Being a risk taker</a:t>
            </a:r>
            <a:endParaRPr lang="en-US" dirty="0"/>
          </a:p>
        </p:txBody>
      </p:sp>
      <p:sp>
        <p:nvSpPr>
          <p:cNvPr id="3" name="Content Placeholder 2"/>
          <p:cNvSpPr>
            <a:spLocks noGrp="1"/>
          </p:cNvSpPr>
          <p:nvPr>
            <p:ph idx="1"/>
          </p:nvPr>
        </p:nvSpPr>
        <p:spPr>
          <a:xfrm>
            <a:off x="498474" y="1219200"/>
            <a:ext cx="7556313" cy="4906963"/>
          </a:xfrm>
        </p:spPr>
        <p:txBody>
          <a:bodyPr>
            <a:normAutofit fontScale="85000" lnSpcReduction="10000"/>
          </a:bodyPr>
          <a:lstStyle/>
          <a:p>
            <a:r>
              <a:rPr lang="en-US" sz="3097" dirty="0" smtClean="0"/>
              <a:t>Principals </a:t>
            </a:r>
            <a:r>
              <a:rPr lang="en-US" sz="3097" dirty="0"/>
              <a:t>and superintendents that lead and guide others in school change take risks but not carelessly or without forethought.</a:t>
            </a:r>
            <a:r>
              <a:rPr lang="en-US" sz="3097" dirty="0" smtClean="0"/>
              <a:t> </a:t>
            </a:r>
          </a:p>
          <a:p>
            <a:r>
              <a:rPr lang="en-US" sz="3097" dirty="0" smtClean="0"/>
              <a:t>Furthermore </a:t>
            </a:r>
            <a:r>
              <a:rPr lang="en-US" sz="3097" dirty="0"/>
              <a:t>they encourage others to be risk takers by providing an environment that makes this safer.</a:t>
            </a:r>
            <a:r>
              <a:rPr lang="en-US" sz="3097" dirty="0" smtClean="0"/>
              <a:t> </a:t>
            </a:r>
          </a:p>
          <a:p>
            <a:r>
              <a:rPr lang="en-US" sz="3097" dirty="0" smtClean="0"/>
              <a:t>Teachers </a:t>
            </a:r>
            <a:r>
              <a:rPr lang="en-US" sz="3097" dirty="0"/>
              <a:t>appear to be reluctant risk takers for a variety of reasons, although current educational reform efforts may change this aspect of teachers.</a:t>
            </a:r>
          </a:p>
          <a:p>
            <a:pPr>
              <a:buNone/>
            </a:pPr>
            <a:r>
              <a:rPr lang="en-US" dirty="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Finally: leaders were skilled in two dimensions</a:t>
            </a:r>
            <a:endParaRPr lang="en-US" dirty="0"/>
          </a:p>
        </p:txBody>
      </p:sp>
      <p:sp>
        <p:nvSpPr>
          <p:cNvPr id="3" name="Content Placeholder 2"/>
          <p:cNvSpPr>
            <a:spLocks noGrp="1"/>
          </p:cNvSpPr>
          <p:nvPr>
            <p:ph idx="1"/>
          </p:nvPr>
        </p:nvSpPr>
        <p:spPr>
          <a:xfrm>
            <a:off x="498474" y="1752600"/>
            <a:ext cx="7556313" cy="4373563"/>
          </a:xfrm>
        </p:spPr>
        <p:txBody>
          <a:bodyPr>
            <a:normAutofit fontScale="55000" lnSpcReduction="20000"/>
          </a:bodyPr>
          <a:lstStyle/>
          <a:p>
            <a:endParaRPr lang="en-US" dirty="0" smtClean="0"/>
          </a:p>
          <a:p>
            <a:r>
              <a:rPr lang="en-US" sz="4000" dirty="0" smtClean="0"/>
              <a:t>initiating structure, which is primarily concern for organizational tasks,</a:t>
            </a:r>
          </a:p>
          <a:p>
            <a:r>
              <a:rPr lang="en-US" sz="4000" dirty="0" smtClean="0"/>
              <a:t> and consideration, which is the concern for individuals and the interpersonal relations between them </a:t>
            </a:r>
            <a:r>
              <a:rPr lang="en-US" sz="4000" dirty="0"/>
              <a:t>-</a:t>
            </a:r>
            <a:r>
              <a:rPr lang="en-US" sz="4000" dirty="0" smtClean="0"/>
              <a:t>-.</a:t>
            </a:r>
            <a:endParaRPr lang="en-US" sz="4000" dirty="0" smtClean="0"/>
          </a:p>
          <a:p>
            <a:pPr>
              <a:buNone/>
            </a:pPr>
            <a:endParaRPr lang="en-US" sz="3027" dirty="0" smtClean="0"/>
          </a:p>
          <a:p>
            <a:pPr>
              <a:buNone/>
            </a:pPr>
            <a:r>
              <a:rPr lang="en-US" sz="3027" dirty="0" smtClean="0"/>
              <a:t> </a:t>
            </a:r>
            <a:r>
              <a:rPr lang="en-US" sz="3027" dirty="0" smtClean="0"/>
              <a:t>"Effective change requires skilled leadership that can integrate the soft human elements with hard business actions" (Joiner, 1987 p. 1).</a:t>
            </a:r>
          </a:p>
          <a:p>
            <a:pPr>
              <a:buNone/>
            </a:pPr>
            <a:r>
              <a:rPr lang="en-US" sz="3027" dirty="0" smtClean="0"/>
              <a:t> </a:t>
            </a:r>
            <a:endParaRPr lang="en-US" sz="3027"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about characteristics and leaders of change</a:t>
            </a:r>
            <a:endParaRPr lang="en-US" dirty="0"/>
          </a:p>
        </p:txBody>
      </p:sp>
      <p:sp>
        <p:nvSpPr>
          <p:cNvPr id="3" name="Content Placeholder 2"/>
          <p:cNvSpPr>
            <a:spLocks noGrp="1"/>
          </p:cNvSpPr>
          <p:nvPr>
            <p:ph idx="1"/>
          </p:nvPr>
        </p:nvSpPr>
        <p:spPr/>
        <p:txBody>
          <a:bodyPr>
            <a:normAutofit fontScale="47500" lnSpcReduction="20000"/>
          </a:bodyPr>
          <a:lstStyle/>
          <a:p>
            <a:r>
              <a:rPr lang="en-US" sz="3789" dirty="0" smtClean="0"/>
              <a:t> </a:t>
            </a:r>
            <a:r>
              <a:rPr lang="en-US" sz="3789" dirty="0"/>
              <a:t>Do the characteristics discussed represent a composite picture of leaders of educational change or are there other characteristics that have not surfaced?</a:t>
            </a:r>
            <a:endParaRPr lang="en-US" sz="3789" dirty="0" smtClean="0"/>
          </a:p>
          <a:p>
            <a:r>
              <a:rPr lang="en-US" sz="3789" dirty="0" smtClean="0"/>
              <a:t> </a:t>
            </a:r>
            <a:r>
              <a:rPr lang="en-US" sz="3789" dirty="0"/>
              <a:t>Is there a unique formula for these characteristics that educators attempting to implement an educational innovation or a systemic change at the school or district level should seek to possess?</a:t>
            </a:r>
            <a:endParaRPr lang="en-US" sz="3789" dirty="0" smtClean="0"/>
          </a:p>
          <a:p>
            <a:r>
              <a:rPr lang="en-US" sz="3789" dirty="0" smtClean="0"/>
              <a:t> </a:t>
            </a:r>
            <a:r>
              <a:rPr lang="en-US" sz="3789" dirty="0"/>
              <a:t>Does having congruent values between a community and a superintendent promote and encourage school improvement?</a:t>
            </a:r>
            <a:endParaRPr lang="en-US" sz="3789" dirty="0" smtClean="0"/>
          </a:p>
          <a:p>
            <a:r>
              <a:rPr lang="en-US" sz="3789" dirty="0" smtClean="0"/>
              <a:t> </a:t>
            </a:r>
            <a:r>
              <a:rPr lang="en-US" sz="3789" dirty="0"/>
              <a:t>What is the influence of leaders' values and beliefs on their leadership skills?</a:t>
            </a:r>
            <a:endParaRPr lang="en-US" sz="3789" dirty="0" smtClean="0"/>
          </a:p>
          <a:p>
            <a:r>
              <a:rPr lang="en-US" sz="3789" dirty="0" smtClean="0"/>
              <a:t> </a:t>
            </a:r>
            <a:r>
              <a:rPr lang="en-US" sz="3789" dirty="0"/>
              <a:t>Can these characteristics be learned or are they innate? If they can be acquired, how does this occur?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School Context: Bridge or Barrier to Change </a:t>
            </a:r>
            <a:endParaRPr lang="en-US" dirty="0"/>
          </a:p>
        </p:txBody>
      </p:sp>
      <p:graphicFrame>
        <p:nvGraphicFramePr>
          <p:cNvPr id="4" name="Content Placeholder 3"/>
          <p:cNvGraphicFramePr>
            <a:graphicFrameLocks noGrp="1"/>
          </p:cNvGraphicFramePr>
          <p:nvPr>
            <p:ph idx="1"/>
          </p:nvPr>
        </p:nvGraphicFramePr>
        <p:xfrm>
          <a:off x="498474" y="1981200"/>
          <a:ext cx="7556313" cy="4144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Ecology of a School</a:t>
            </a:r>
            <a:endParaRPr lang="en-US" dirty="0"/>
          </a:p>
        </p:txBody>
      </p:sp>
      <p:sp>
        <p:nvSpPr>
          <p:cNvPr id="3" name="Content Placeholder 2"/>
          <p:cNvSpPr>
            <a:spLocks noGrp="1"/>
          </p:cNvSpPr>
          <p:nvPr>
            <p:ph idx="1"/>
          </p:nvPr>
        </p:nvSpPr>
        <p:spPr/>
        <p:txBody>
          <a:bodyPr>
            <a:normAutofit/>
          </a:bodyPr>
          <a:lstStyle/>
          <a:p>
            <a:r>
              <a:rPr lang="en-US" sz="2800" dirty="0" smtClean="0"/>
              <a:t>Resources</a:t>
            </a:r>
          </a:p>
          <a:p>
            <a:r>
              <a:rPr lang="en-US" sz="2800" dirty="0" smtClean="0"/>
              <a:t>Physical arrangements</a:t>
            </a:r>
          </a:p>
          <a:p>
            <a:r>
              <a:rPr lang="en-US" sz="2800" dirty="0" smtClean="0"/>
              <a:t>Scheduling patterns and school size</a:t>
            </a:r>
          </a:p>
          <a:p>
            <a:r>
              <a:rPr lang="en-US" sz="2800" dirty="0" smtClean="0"/>
              <a:t>Demographic shifts</a:t>
            </a:r>
          </a:p>
          <a:p>
            <a:r>
              <a:rPr lang="en-US" sz="2800" dirty="0" smtClean="0"/>
              <a:t>Working conditions</a:t>
            </a:r>
          </a:p>
          <a:p>
            <a:r>
              <a:rPr lang="en-US" sz="2800" dirty="0" smtClean="0"/>
              <a:t>Local, state, and federal policies</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a:bodyPr>
          <a:lstStyle/>
          <a:p>
            <a:r>
              <a:rPr lang="en-US" sz="2800" dirty="0" smtClean="0"/>
              <a:t>The lack of resources is a major barrier to sustained change efforts. These resources include not only money, but also time. Patience with implementation efforts and student outcomes translates to a willingness to allow the time necessary for change.</a:t>
            </a:r>
          </a:p>
          <a:p>
            <a:r>
              <a:rPr lang="en-US" sz="2800" dirty="0" smtClean="0"/>
              <a:t>There are no quick fixes.</a:t>
            </a:r>
          </a:p>
          <a:p>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impacting time for change</a:t>
            </a:r>
            <a:endParaRPr lang="en-US" dirty="0"/>
          </a:p>
        </p:txBody>
      </p:sp>
      <p:sp>
        <p:nvSpPr>
          <p:cNvPr id="3" name="Content Placeholder 2"/>
          <p:cNvSpPr>
            <a:spLocks noGrp="1"/>
          </p:cNvSpPr>
          <p:nvPr>
            <p:ph idx="1"/>
          </p:nvPr>
        </p:nvSpPr>
        <p:spPr/>
        <p:txBody>
          <a:bodyPr>
            <a:normAutofit/>
          </a:bodyPr>
          <a:lstStyle/>
          <a:p>
            <a:r>
              <a:rPr lang="en-US" sz="3200" dirty="0" smtClean="0"/>
              <a:t>Urgency or a crisis situation, </a:t>
            </a:r>
          </a:p>
          <a:p>
            <a:r>
              <a:rPr lang="en-US" sz="3200" dirty="0" smtClean="0"/>
              <a:t>The attractiveness of the proposed change to individuals,</a:t>
            </a:r>
          </a:p>
          <a:p>
            <a:r>
              <a:rPr lang="en-US" sz="3200" dirty="0" smtClean="0"/>
              <a:t> The strength of the culture that exists </a:t>
            </a:r>
          </a:p>
          <a:p>
            <a:pPr>
              <a:buNone/>
            </a:pPr>
            <a:endParaRPr lang="en-US" sz="3200" dirty="0" smtClean="0"/>
          </a:p>
          <a:p>
            <a:pPr>
              <a:buNone/>
            </a:pPr>
            <a:r>
              <a:rPr lang="en-US" sz="2400" dirty="0" smtClean="0"/>
              <a:t>(Deal &amp; Kennedy, 1982)</a:t>
            </a:r>
          </a:p>
          <a:p>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arrangements</a:t>
            </a:r>
          </a:p>
        </p:txBody>
      </p:sp>
      <p:sp>
        <p:nvSpPr>
          <p:cNvPr id="3" name="Content Placeholder 2"/>
          <p:cNvSpPr>
            <a:spLocks noGrp="1"/>
          </p:cNvSpPr>
          <p:nvPr>
            <p:ph idx="1"/>
          </p:nvPr>
        </p:nvSpPr>
        <p:spPr/>
        <p:txBody>
          <a:bodyPr>
            <a:normAutofit fontScale="92500" lnSpcReduction="20000"/>
          </a:bodyPr>
          <a:lstStyle/>
          <a:p>
            <a:r>
              <a:rPr lang="en-US" sz="3200" dirty="0" smtClean="0"/>
              <a:t>Physical Structures in the school that contribute to teacher isolation and the feeling that the individual cannot make a difference are indeed barriers to school improvement efforts. </a:t>
            </a:r>
          </a:p>
          <a:p>
            <a:r>
              <a:rPr lang="en-US" sz="3200" dirty="0" smtClean="0"/>
              <a:t>Modifications in the physical arrangement of schools in order to facilitate professional interaction between teachers will reduce this isolation.</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research on leadership: not conclusive</a:t>
            </a:r>
            <a:endParaRPr lang="en-US" dirty="0"/>
          </a:p>
        </p:txBody>
      </p:sp>
      <p:sp>
        <p:nvSpPr>
          <p:cNvPr id="3" name="Content Placeholder 2"/>
          <p:cNvSpPr>
            <a:spLocks noGrp="1"/>
          </p:cNvSpPr>
          <p:nvPr>
            <p:ph idx="1"/>
          </p:nvPr>
        </p:nvSpPr>
        <p:spPr/>
        <p:txBody>
          <a:bodyPr>
            <a:normAutofit/>
          </a:bodyPr>
          <a:lstStyle/>
          <a:p>
            <a:r>
              <a:rPr lang="en-US" dirty="0" smtClean="0"/>
              <a:t>Difference between leaders and followers</a:t>
            </a:r>
          </a:p>
          <a:p>
            <a:r>
              <a:rPr lang="en-US" dirty="0" smtClean="0"/>
              <a:t>Focus on the kind of leaders needed based on the situation </a:t>
            </a:r>
          </a:p>
          <a:p>
            <a:r>
              <a:rPr lang="en-US" dirty="0" smtClean="0"/>
              <a:t>The contingency models focused on the fit between personality characteristics, leaders' behaviors, and situational variables but did not clarify which or what combination of these determine effective leadership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Scheduling Patterns and school size</a:t>
            </a:r>
            <a:endParaRPr lang="en-US" dirty="0"/>
          </a:p>
        </p:txBody>
      </p:sp>
      <p:sp>
        <p:nvSpPr>
          <p:cNvPr id="3" name="Content Placeholder 2"/>
          <p:cNvSpPr>
            <a:spLocks noGrp="1"/>
          </p:cNvSpPr>
          <p:nvPr>
            <p:ph sz="half" idx="1"/>
          </p:nvPr>
        </p:nvSpPr>
        <p:spPr>
          <a:xfrm>
            <a:off x="4410075" y="1985962"/>
            <a:ext cx="3657600" cy="4872037"/>
          </a:xfrm>
        </p:spPr>
        <p:txBody>
          <a:bodyPr>
            <a:normAutofit fontScale="47500" lnSpcReduction="20000"/>
          </a:bodyPr>
          <a:lstStyle/>
          <a:p>
            <a:r>
              <a:rPr lang="en-US" sz="6000" dirty="0" smtClean="0"/>
              <a:t>Historically schedules have not changed and don’t seem to ever be on the change agenda? Do these schedules limit alternatives?</a:t>
            </a:r>
          </a:p>
          <a:p>
            <a:r>
              <a:rPr lang="en-US" sz="6000" dirty="0" smtClean="0"/>
              <a:t>School size influences change.</a:t>
            </a:r>
          </a:p>
          <a:p>
            <a:endParaRPr lang="en-US" dirty="0"/>
          </a:p>
        </p:txBody>
      </p:sp>
      <p:sp>
        <p:nvSpPr>
          <p:cNvPr id="6" name="Content Placeholder 5"/>
          <p:cNvSpPr>
            <a:spLocks noGrp="1"/>
          </p:cNvSpPr>
          <p:nvPr>
            <p:ph sz="half" idx="15"/>
          </p:nvPr>
        </p:nvSpPr>
        <p:spPr/>
        <p:txBody>
          <a:bodyPr/>
          <a:lstStyle/>
          <a:p>
            <a:endParaRPr lang="en-US"/>
          </a:p>
        </p:txBody>
      </p:sp>
      <p:sp>
        <p:nvSpPr>
          <p:cNvPr id="7" name="Content Placeholder 6"/>
          <p:cNvSpPr>
            <a:spLocks noGrp="1"/>
          </p:cNvSpPr>
          <p:nvPr>
            <p:ph sz="half" idx="16"/>
          </p:nvPr>
        </p:nvSpPr>
        <p:spPr>
          <a:xfrm flipV="1">
            <a:off x="6629399" y="6135624"/>
            <a:ext cx="1438275" cy="417576"/>
          </a:xfrm>
        </p:spPr>
        <p:txBody>
          <a:bodyPr/>
          <a:lstStyle/>
          <a:p>
            <a:endParaRPr lang="en-US" dirty="0"/>
          </a:p>
        </p:txBody>
      </p:sp>
      <p:pic>
        <p:nvPicPr>
          <p:cNvPr id="4" name="Picture 3"/>
          <p:cNvPicPr>
            <a:picLocks noChangeAspect="1"/>
          </p:cNvPicPr>
          <p:nvPr/>
        </p:nvPicPr>
        <p:blipFill>
          <a:blip r:embed="rId2"/>
          <a:stretch>
            <a:fillRect/>
          </a:stretch>
        </p:blipFill>
        <p:spPr>
          <a:xfrm>
            <a:off x="228600" y="2401824"/>
            <a:ext cx="3759200" cy="37338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Demographic shifts</a:t>
            </a:r>
          </a:p>
        </p:txBody>
      </p:sp>
      <p:sp>
        <p:nvSpPr>
          <p:cNvPr id="3" name="Content Placeholder 2"/>
          <p:cNvSpPr>
            <a:spLocks noGrp="1"/>
          </p:cNvSpPr>
          <p:nvPr>
            <p:ph sz="half" idx="1"/>
          </p:nvPr>
        </p:nvSpPr>
        <p:spPr>
          <a:xfrm>
            <a:off x="498518" y="1371600"/>
            <a:ext cx="2930482" cy="5486401"/>
          </a:xfrm>
        </p:spPr>
        <p:txBody>
          <a:bodyPr/>
          <a:lstStyle/>
          <a:p>
            <a:r>
              <a:rPr lang="en-US" sz="2400" dirty="0" smtClean="0"/>
              <a:t>What is the school’s population?</a:t>
            </a:r>
          </a:p>
          <a:p>
            <a:endParaRPr lang="en-US" sz="2400" dirty="0" smtClean="0"/>
          </a:p>
          <a:p>
            <a:r>
              <a:rPr lang="en-US" sz="2400" dirty="0" smtClean="0"/>
              <a:t>Do changes in demographics indicate appropriateness of policies and curriculum?  Does the vision need to be revisited?</a:t>
            </a:r>
          </a:p>
          <a:p>
            <a:endParaRPr lang="en-US" dirty="0"/>
          </a:p>
        </p:txBody>
      </p:sp>
      <p:sp>
        <p:nvSpPr>
          <p:cNvPr id="5" name="Content Placeholder 4"/>
          <p:cNvSpPr>
            <a:spLocks noGrp="1"/>
          </p:cNvSpPr>
          <p:nvPr>
            <p:ph sz="half" idx="2"/>
          </p:nvPr>
        </p:nvSpPr>
        <p:spPr/>
        <p:txBody>
          <a:bodyPr/>
          <a:lstStyle/>
          <a:p>
            <a:endParaRPr lang="en-US"/>
          </a:p>
        </p:txBody>
      </p:sp>
      <p:pic>
        <p:nvPicPr>
          <p:cNvPr id="4" name="Picture 3"/>
          <p:cNvPicPr>
            <a:picLocks noChangeAspect="1"/>
          </p:cNvPicPr>
          <p:nvPr/>
        </p:nvPicPr>
        <p:blipFill>
          <a:blip r:embed="rId2"/>
          <a:stretch>
            <a:fillRect/>
          </a:stretch>
        </p:blipFill>
        <p:spPr>
          <a:xfrm>
            <a:off x="3429000" y="1985963"/>
            <a:ext cx="5029200" cy="466020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conditions</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98474" y="1600200"/>
            <a:ext cx="7556313" cy="4525963"/>
          </a:xfrm>
        </p:spPr>
        <p:txBody>
          <a:bodyPr>
            <a:normAutofit fontScale="92500"/>
          </a:bodyPr>
          <a:lstStyle/>
          <a:p>
            <a:pPr>
              <a:buNone/>
            </a:pPr>
            <a:endParaRPr lang="en-US" dirty="0" smtClean="0"/>
          </a:p>
          <a:p>
            <a:r>
              <a:rPr lang="en-US" sz="3200" dirty="0" smtClean="0"/>
              <a:t>According to Fullan (1991), the working conditions of teachers in the vast majority of schools are not conducive to sustained teacher innovation. To improve teacher performance, the work environment must enhance teachers' sense of professionalism and decrease their career dissatisfaction. </a:t>
            </a:r>
            <a:endParaRPr lang="en-US" sz="3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state, and federal policies</a:t>
            </a:r>
            <a:endParaRPr lang="en-US" dirty="0"/>
          </a:p>
        </p:txBody>
      </p:sp>
      <p:sp>
        <p:nvSpPr>
          <p:cNvPr id="3" name="Content Placeholder 2"/>
          <p:cNvSpPr>
            <a:spLocks noGrp="1"/>
          </p:cNvSpPr>
          <p:nvPr>
            <p:ph idx="1"/>
          </p:nvPr>
        </p:nvSpPr>
        <p:spPr>
          <a:xfrm>
            <a:off x="498474" y="1600200"/>
            <a:ext cx="7556313" cy="4525963"/>
          </a:xfrm>
        </p:spPr>
        <p:txBody>
          <a:bodyPr>
            <a:noAutofit/>
          </a:bodyPr>
          <a:lstStyle/>
          <a:p>
            <a:r>
              <a:rPr lang="en-US" sz="2400" dirty="0" smtClean="0">
                <a:solidFill>
                  <a:schemeClr val="tx1"/>
                </a:solidFill>
              </a:rPr>
              <a:t>Rules, regulations, and policies at the national, state and district level may constrain or enhance successful implementation efforts.</a:t>
            </a:r>
          </a:p>
          <a:p>
            <a:r>
              <a:rPr lang="en-US" sz="2400" dirty="0" smtClean="0">
                <a:solidFill>
                  <a:schemeClr val="tx1"/>
                </a:solidFill>
              </a:rPr>
              <a:t> Knowledge about the types of policies that will increase student achievement and address the second-order level of change is needed. </a:t>
            </a:r>
          </a:p>
          <a:p>
            <a:r>
              <a:rPr lang="en-US" sz="2400" dirty="0" smtClean="0">
                <a:solidFill>
                  <a:schemeClr val="tx1"/>
                </a:solidFill>
              </a:rPr>
              <a:t>These policies, however, need to allow autonomy for day-to-day decisions at the local site.</a:t>
            </a:r>
          </a:p>
          <a:p>
            <a:pPr>
              <a:buNone/>
            </a:pPr>
            <a:r>
              <a:rPr lang="en-US" sz="2400" dirty="0" smtClean="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smtClean="0"/>
              <a:t>School Culture</a:t>
            </a:r>
            <a:endParaRPr lang="en-US" dirty="0"/>
          </a:p>
        </p:txBody>
      </p:sp>
      <p:sp>
        <p:nvSpPr>
          <p:cNvPr id="3" name="Content Placeholder 2"/>
          <p:cNvSpPr>
            <a:spLocks noGrp="1"/>
          </p:cNvSpPr>
          <p:nvPr>
            <p:ph idx="1"/>
          </p:nvPr>
        </p:nvSpPr>
        <p:spPr/>
        <p:txBody>
          <a:bodyPr>
            <a:normAutofit/>
          </a:bodyPr>
          <a:lstStyle/>
          <a:p>
            <a:r>
              <a:rPr lang="en-US" dirty="0" smtClean="0">
                <a:solidFill>
                  <a:schemeClr val="tx1"/>
                </a:solidFill>
              </a:rPr>
              <a:t>Here the culture of the school will be viewed as the existence of an interplay between three factor:</a:t>
            </a:r>
          </a:p>
          <a:p>
            <a:pPr lvl="1"/>
            <a:r>
              <a:rPr lang="en-US" dirty="0" smtClean="0">
                <a:solidFill>
                  <a:schemeClr val="tx1"/>
                </a:solidFill>
              </a:rPr>
              <a:t>the attitudes and beliefs of persons both inside the school and in the external environment</a:t>
            </a:r>
          </a:p>
          <a:p>
            <a:pPr lvl="1"/>
            <a:r>
              <a:rPr lang="en-US" dirty="0" smtClean="0">
                <a:solidFill>
                  <a:schemeClr val="tx1"/>
                </a:solidFill>
              </a:rPr>
              <a:t>the cultural norms of the school</a:t>
            </a:r>
          </a:p>
          <a:p>
            <a:pPr lvl="1"/>
            <a:r>
              <a:rPr lang="en-US" dirty="0" smtClean="0">
                <a:solidFill>
                  <a:schemeClr val="tx1"/>
                </a:solidFill>
              </a:rPr>
              <a:t> the relationships between persons in the school. </a:t>
            </a:r>
          </a:p>
          <a:p>
            <a:r>
              <a:rPr lang="en-US" dirty="0" smtClean="0">
                <a:solidFill>
                  <a:schemeClr val="tx1"/>
                </a:solidFill>
              </a:rPr>
              <a:t>Each of these factors may present barriers to change or a bridge to long-lasting implementation of school improvement.</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735106"/>
          </a:xfrm>
        </p:spPr>
        <p:txBody>
          <a:bodyPr/>
          <a:lstStyle/>
          <a:p>
            <a:r>
              <a:rPr lang="en-US" dirty="0" smtClean="0"/>
              <a:t>School Culture : Attitudes and beliefs</a:t>
            </a:r>
            <a:endParaRPr lang="en-US" dirty="0"/>
          </a:p>
        </p:txBody>
      </p:sp>
      <p:sp>
        <p:nvSpPr>
          <p:cNvPr id="3" name="Content Placeholder 2"/>
          <p:cNvSpPr>
            <a:spLocks noGrp="1"/>
          </p:cNvSpPr>
          <p:nvPr>
            <p:ph idx="1"/>
          </p:nvPr>
        </p:nvSpPr>
        <p:spPr>
          <a:xfrm>
            <a:off x="498474" y="1600200"/>
            <a:ext cx="7556313" cy="5257800"/>
          </a:xfrm>
        </p:spPr>
        <p:txBody>
          <a:bodyPr>
            <a:normAutofit fontScale="32500" lnSpcReduction="20000"/>
          </a:bodyPr>
          <a:lstStyle/>
          <a:p>
            <a:r>
              <a:rPr lang="en-US" sz="5053" dirty="0" smtClean="0"/>
              <a:t>School culture does affect the behavior and achievement of elementary and secondary school students (though the effect of classroom and student variables remains greater).</a:t>
            </a:r>
          </a:p>
          <a:p>
            <a:r>
              <a:rPr lang="en-US" sz="5053" dirty="0" smtClean="0"/>
              <a:t>School culture does not fall from the sky; it is created and thus can be manipulated by people within the school.</a:t>
            </a:r>
          </a:p>
          <a:p>
            <a:r>
              <a:rPr lang="en-US" sz="5053" dirty="0" smtClean="0"/>
              <a:t> School cultures are unique; whatever their commonalities, no two schools will be exactly alike -- nor should they be.</a:t>
            </a:r>
          </a:p>
          <a:p>
            <a:r>
              <a:rPr lang="en-US" sz="5053" dirty="0" smtClean="0"/>
              <a:t> To the extent that it provides a focus and clear purpose for the school, culture becomes the cohesion that bonds the school together as it goes about its mission.</a:t>
            </a:r>
          </a:p>
          <a:p>
            <a:r>
              <a:rPr lang="en-US" sz="5053" dirty="0" smtClean="0"/>
              <a:t>Though we concentrate on its beneficial nature, culture can be counterproductive and an obstacle to educational success; culture can also be oppressive and discriminatory for various subgroups within the school.</a:t>
            </a:r>
          </a:p>
          <a:p>
            <a:r>
              <a:rPr lang="en-US" sz="5053" dirty="0" smtClean="0"/>
              <a:t>Lasting fundamental change (e.g. changes in teaching practices or the decision making structure) requires understanding and, often, altering the school's culture; cultural change is a slow process.</a:t>
            </a:r>
          </a:p>
          <a:p>
            <a:r>
              <a:rPr lang="en-US" dirty="0" smtClean="0"/>
              <a:t>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Common attitudes as obstructions</a:t>
            </a:r>
            <a:endParaRPr lang="en-US" dirty="0"/>
          </a:p>
        </p:txBody>
      </p:sp>
      <p:sp>
        <p:nvSpPr>
          <p:cNvPr id="3" name="Content Placeholder 2"/>
          <p:cNvSpPr>
            <a:spLocks noGrp="1"/>
          </p:cNvSpPr>
          <p:nvPr>
            <p:ph idx="1"/>
          </p:nvPr>
        </p:nvSpPr>
        <p:spPr/>
        <p:txBody>
          <a:bodyPr>
            <a:normAutofit/>
          </a:bodyPr>
          <a:lstStyle/>
          <a:p>
            <a:pPr>
              <a:buFont typeface="Wingdings" charset="2"/>
              <a:buChar char="u"/>
            </a:pPr>
            <a:r>
              <a:rPr lang="en-US" sz="2800" dirty="0" smtClean="0"/>
              <a:t>   Things can't change.</a:t>
            </a:r>
          </a:p>
          <a:p>
            <a:pPr>
              <a:buFont typeface="Wingdings" charset="2"/>
              <a:buChar char="u"/>
            </a:pPr>
            <a:r>
              <a:rPr lang="en-US" sz="2800" dirty="0" smtClean="0"/>
              <a:t>    Discipline is the overwhelming obstacle to school  success.</a:t>
            </a:r>
          </a:p>
          <a:p>
            <a:pPr>
              <a:buFont typeface="Wingdings" charset="2"/>
              <a:buChar char="u"/>
            </a:pPr>
            <a:r>
              <a:rPr lang="en-US" sz="2800" dirty="0" smtClean="0"/>
              <a:t>    Work with the survivors.</a:t>
            </a:r>
          </a:p>
          <a:p>
            <a:pPr>
              <a:buFont typeface="Wingdings" charset="2"/>
              <a:buChar char="u"/>
            </a:pPr>
            <a:r>
              <a:rPr lang="en-US" sz="2800" dirty="0" smtClean="0"/>
              <a:t>   Educational bureaucracy obstructs progressive public education.</a:t>
            </a:r>
          </a:p>
          <a:p>
            <a:pPr>
              <a:buFont typeface="Wingdings" charset="2"/>
              <a:buChar char="u"/>
            </a:pPr>
            <a:r>
              <a:rPr lang="en-US" sz="2800" dirty="0" smtClean="0"/>
              <a:t>    I do the best </a:t>
            </a:r>
            <a:endParaRPr lang="en-US"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Relationships</a:t>
            </a:r>
            <a:endParaRPr lang="en-US" dirty="0"/>
          </a:p>
        </p:txBody>
      </p:sp>
      <p:sp>
        <p:nvSpPr>
          <p:cNvPr id="3" name="Content Placeholder 2"/>
          <p:cNvSpPr>
            <a:spLocks noGrp="1"/>
          </p:cNvSpPr>
          <p:nvPr>
            <p:ph idx="1"/>
          </p:nvPr>
        </p:nvSpPr>
        <p:spPr/>
        <p:txBody>
          <a:bodyPr>
            <a:normAutofit fontScale="92500"/>
          </a:bodyPr>
          <a:lstStyle/>
          <a:p>
            <a:r>
              <a:rPr lang="en-US" sz="2400" dirty="0" smtClean="0"/>
              <a:t>Change is built on trust and empathic relationships. </a:t>
            </a:r>
          </a:p>
          <a:p>
            <a:r>
              <a:rPr lang="en-US" sz="2400" dirty="0" smtClean="0"/>
              <a:t>Change will be undermined if misconceptions held by teachers regarding administrators and by administrators regarding teachers are not dealt with.</a:t>
            </a:r>
          </a:p>
          <a:p>
            <a:r>
              <a:rPr lang="en-US" sz="2400" dirty="0" smtClean="0"/>
              <a:t> </a:t>
            </a:r>
            <a:r>
              <a:rPr lang="en-US" sz="2400" dirty="0" err="1" smtClean="0"/>
              <a:t>Liftig</a:t>
            </a:r>
            <a:r>
              <a:rPr lang="en-US" sz="2400" dirty="0" smtClean="0"/>
              <a:t> (1990) asserts that administrators perceptions of teachers as "the Loafer, the Artful Dodger, and Them" and teachers' perceptions of administrators as the "</a:t>
            </a:r>
            <a:r>
              <a:rPr lang="en-US" sz="2400" dirty="0" err="1" smtClean="0"/>
              <a:t>Snoopervisor</a:t>
            </a:r>
            <a:r>
              <a:rPr lang="en-US" sz="2400" dirty="0" smtClean="0"/>
              <a:t>, the Terminator, and the Successful Incompetent" cloud this essential relationship for school improvement</a:t>
            </a:r>
            <a:r>
              <a:rPr lang="en-US" dirty="0" smtClean="0"/>
              <a:t>.</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Studies on effective and non effective leaders</a:t>
            </a:r>
            <a:endParaRPr lang="en-US" dirty="0"/>
          </a:p>
        </p:txBody>
      </p:sp>
      <p:sp>
        <p:nvSpPr>
          <p:cNvPr id="3" name="Content Placeholder 2"/>
          <p:cNvSpPr>
            <a:spLocks noGrp="1"/>
          </p:cNvSpPr>
          <p:nvPr>
            <p:ph sz="half" idx="1"/>
          </p:nvPr>
        </p:nvSpPr>
        <p:spPr/>
        <p:txBody>
          <a:bodyPr>
            <a:normAutofit fontScale="70000" lnSpcReduction="20000"/>
          </a:bodyPr>
          <a:lstStyle/>
          <a:p>
            <a:r>
              <a:rPr lang="en-US" sz="4000" dirty="0" smtClean="0"/>
              <a:t>The </a:t>
            </a:r>
            <a:r>
              <a:rPr lang="en-US" sz="4000" dirty="0"/>
              <a:t>situation approach to leadership supports the contention that effective leaders are able to address both the tasks and human aspects of their organizations.</a:t>
            </a:r>
          </a:p>
        </p:txBody>
      </p:sp>
      <p:sp>
        <p:nvSpPr>
          <p:cNvPr id="7" name="Content Placeholder 6"/>
          <p:cNvSpPr>
            <a:spLocks noGrp="1"/>
          </p:cNvSpPr>
          <p:nvPr>
            <p:ph sz="half" idx="2"/>
          </p:nvPr>
        </p:nvSpPr>
        <p:spPr/>
        <p:txBody>
          <a:bodyPr/>
          <a:lstStyle/>
          <a:p>
            <a:endParaRPr lang="en-US" dirty="0"/>
          </a:p>
        </p:txBody>
      </p:sp>
      <p:pic>
        <p:nvPicPr>
          <p:cNvPr id="9" name="Picture 8"/>
          <p:cNvPicPr>
            <a:picLocks noChangeAspect="1"/>
          </p:cNvPicPr>
          <p:nvPr/>
        </p:nvPicPr>
        <p:blipFill>
          <a:blip r:embed="rId3"/>
          <a:stretch>
            <a:fillRect/>
          </a:stretch>
        </p:blipFill>
        <p:spPr>
          <a:xfrm>
            <a:off x="4156118" y="1066800"/>
            <a:ext cx="4441782" cy="725188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Administrators vs. teacher leaders</a:t>
            </a:r>
            <a:endParaRPr lang="en-US" dirty="0"/>
          </a:p>
        </p:txBody>
      </p:sp>
      <p:sp>
        <p:nvSpPr>
          <p:cNvPr id="3" name="Content Placeholder 2"/>
          <p:cNvSpPr>
            <a:spLocks noGrp="1"/>
          </p:cNvSpPr>
          <p:nvPr>
            <p:ph idx="1"/>
          </p:nvPr>
        </p:nvSpPr>
        <p:spPr/>
        <p:txBody>
          <a:bodyPr>
            <a:normAutofit/>
          </a:bodyPr>
          <a:lstStyle/>
          <a:p>
            <a:r>
              <a:rPr lang="en-US" dirty="0" smtClean="0"/>
              <a:t>School </a:t>
            </a:r>
            <a:r>
              <a:rPr lang="en-US" dirty="0"/>
              <a:t>administrators that have developed a shared vision with their faculty have also created common ground that serves to facilitate or compel action to the realization of this common vision</a:t>
            </a:r>
            <a:r>
              <a:rPr lang="en-US" dirty="0" smtClean="0"/>
              <a:t>.</a:t>
            </a:r>
          </a:p>
          <a:p>
            <a:r>
              <a:rPr lang="en-US" dirty="0" smtClean="0"/>
              <a:t> </a:t>
            </a:r>
            <a:r>
              <a:rPr lang="en-US" dirty="0"/>
              <a:t>Underlying a shared vision are teachers' and administrators' shared belief that schools are for students' learning. The connection between leaders' values or beliefs and their vision for their organizations is important.</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Traits that help to embrace and facilitate change</a:t>
            </a:r>
            <a:endParaRPr lang="en-US" dirty="0"/>
          </a:p>
        </p:txBody>
      </p:sp>
      <p:sp>
        <p:nvSpPr>
          <p:cNvPr id="3" name="Content Placeholder 2"/>
          <p:cNvSpPr>
            <a:spLocks noGrp="1"/>
          </p:cNvSpPr>
          <p:nvPr>
            <p:ph idx="1"/>
          </p:nvPr>
        </p:nvSpPr>
        <p:spPr/>
        <p:txBody>
          <a:bodyPr>
            <a:normAutofit fontScale="92500"/>
          </a:bodyPr>
          <a:lstStyle/>
          <a:p>
            <a:r>
              <a:rPr lang="en-US" dirty="0" smtClean="0"/>
              <a:t>    </a:t>
            </a:r>
            <a:r>
              <a:rPr lang="en-US" sz="2800" dirty="0" smtClean="0"/>
              <a:t>having </a:t>
            </a:r>
            <a:r>
              <a:rPr lang="en-US" sz="2800" dirty="0" smtClean="0"/>
              <a:t>vision,</a:t>
            </a:r>
          </a:p>
          <a:p>
            <a:r>
              <a:rPr lang="en-US" sz="2800" dirty="0" smtClean="0"/>
              <a:t>  </a:t>
            </a:r>
            <a:r>
              <a:rPr lang="en-US" sz="2800" dirty="0" smtClean="0"/>
              <a:t>  </a:t>
            </a:r>
            <a:r>
              <a:rPr lang="en-US" sz="2800" dirty="0" smtClean="0"/>
              <a:t>believing that the schools are for learning,</a:t>
            </a:r>
          </a:p>
          <a:p>
            <a:r>
              <a:rPr lang="en-US" sz="2800" dirty="0" smtClean="0"/>
              <a:t>  </a:t>
            </a:r>
            <a:r>
              <a:rPr lang="en-US" sz="2800" dirty="0" smtClean="0"/>
              <a:t>  </a:t>
            </a:r>
            <a:r>
              <a:rPr lang="en-US" sz="2800" dirty="0" smtClean="0"/>
              <a:t>valuing human resources,</a:t>
            </a:r>
          </a:p>
          <a:p>
            <a:r>
              <a:rPr lang="en-US" sz="2800" dirty="0" smtClean="0"/>
              <a:t>  </a:t>
            </a:r>
            <a:r>
              <a:rPr lang="en-US" sz="2800" dirty="0" smtClean="0"/>
              <a:t>  </a:t>
            </a:r>
            <a:r>
              <a:rPr lang="en-US" sz="2800" dirty="0" smtClean="0"/>
              <a:t>being a skilled communicator and listener,</a:t>
            </a:r>
          </a:p>
          <a:p>
            <a:r>
              <a:rPr lang="en-US" sz="2800" dirty="0" smtClean="0"/>
              <a:t>   </a:t>
            </a:r>
            <a:r>
              <a:rPr lang="en-US" sz="2800" dirty="0" smtClean="0"/>
              <a:t> acting </a:t>
            </a:r>
            <a:r>
              <a:rPr lang="en-US" sz="2800" dirty="0" smtClean="0"/>
              <a:t>proactively, and</a:t>
            </a:r>
          </a:p>
          <a:p>
            <a:r>
              <a:rPr lang="en-US" sz="2800" dirty="0" smtClean="0"/>
              <a:t>   </a:t>
            </a:r>
            <a:r>
              <a:rPr lang="en-US" sz="2800" dirty="0" smtClean="0"/>
              <a:t> taking </a:t>
            </a:r>
            <a:r>
              <a:rPr lang="en-US" sz="2800" dirty="0" smtClean="0"/>
              <a:t>risks. </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Having a vision</a:t>
            </a:r>
            <a:endParaRPr lang="en-US" dirty="0"/>
          </a:p>
        </p:txBody>
      </p:sp>
      <p:sp>
        <p:nvSpPr>
          <p:cNvPr id="3" name="Content Placeholder 2"/>
          <p:cNvSpPr>
            <a:spLocks noGrp="1"/>
          </p:cNvSpPr>
          <p:nvPr>
            <p:ph idx="1"/>
          </p:nvPr>
        </p:nvSpPr>
        <p:spPr>
          <a:xfrm>
            <a:off x="914400" y="1981200"/>
            <a:ext cx="7140387" cy="4495800"/>
          </a:xfrm>
        </p:spPr>
        <p:txBody>
          <a:bodyPr>
            <a:noAutofit/>
          </a:bodyPr>
          <a:lstStyle/>
          <a:p>
            <a:r>
              <a:rPr lang="en-US" sz="2800" dirty="0"/>
              <a:t>Effective superintendents believe that students come first</a:t>
            </a:r>
            <a:r>
              <a:rPr lang="en-US" sz="2800" dirty="0" smtClean="0"/>
              <a:t>;</a:t>
            </a:r>
          </a:p>
          <a:p>
            <a:r>
              <a:rPr lang="en-US" sz="2800" dirty="0" smtClean="0"/>
              <a:t>Effective </a:t>
            </a:r>
            <a:r>
              <a:rPr lang="en-US" sz="2800" dirty="0"/>
              <a:t>principals believe in meeting the instructional needs of the students</a:t>
            </a:r>
            <a:r>
              <a:rPr lang="en-US" sz="2800" dirty="0" smtClean="0"/>
              <a:t>.</a:t>
            </a:r>
          </a:p>
          <a:p>
            <a:r>
              <a:rPr lang="en-US" sz="2800" dirty="0" smtClean="0"/>
              <a:t> </a:t>
            </a:r>
            <a:r>
              <a:rPr lang="en-US" sz="2800" dirty="0"/>
              <a:t>Teachers value working with students and believe that they have an impact on their achievement</a:t>
            </a:r>
            <a:r>
              <a:rPr lang="en-US" sz="2800" dirty="0" smtClean="0"/>
              <a:t>.</a:t>
            </a:r>
          </a:p>
          <a:p>
            <a:pPr>
              <a:buNone/>
            </a:pP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belief that schools are for learning</a:t>
            </a:r>
            <a:endParaRPr lang="en-US" dirty="0"/>
          </a:p>
        </p:txBody>
      </p:sp>
      <p:sp>
        <p:nvSpPr>
          <p:cNvPr id="3" name="Content Placeholder 2"/>
          <p:cNvSpPr>
            <a:spLocks noGrp="1"/>
          </p:cNvSpPr>
          <p:nvPr>
            <p:ph idx="1"/>
          </p:nvPr>
        </p:nvSpPr>
        <p:spPr/>
        <p:txBody>
          <a:bodyPr>
            <a:normAutofit/>
          </a:bodyPr>
          <a:lstStyle/>
          <a:p>
            <a:r>
              <a:rPr lang="en-US" sz="2800" dirty="0" smtClean="0"/>
              <a:t> They have the shared belief that students' learning is of primary importance. This common ground appears to facilitate the development of a shared vision.</a:t>
            </a:r>
          </a:p>
          <a:p>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of Human Resources</a:t>
            </a:r>
            <a:endParaRPr lang="en-US" dirty="0"/>
          </a:p>
        </p:txBody>
      </p:sp>
      <p:sp>
        <p:nvSpPr>
          <p:cNvPr id="3" name="Content Placeholder 2"/>
          <p:cNvSpPr>
            <a:spLocks noGrp="1"/>
          </p:cNvSpPr>
          <p:nvPr>
            <p:ph idx="1"/>
          </p:nvPr>
        </p:nvSpPr>
        <p:spPr/>
        <p:txBody>
          <a:bodyPr>
            <a:normAutofit/>
          </a:bodyPr>
          <a:lstStyle/>
          <a:p>
            <a:r>
              <a:rPr lang="en-US" sz="2800" dirty="0" smtClean="0"/>
              <a:t>Saw the importance of  </a:t>
            </a:r>
            <a:r>
              <a:rPr lang="en-US" sz="2800" dirty="0"/>
              <a:t>the contributions, talents, and efforts </a:t>
            </a:r>
            <a:r>
              <a:rPr lang="en-US" sz="2800" dirty="0" smtClean="0"/>
              <a:t>-of </a:t>
            </a:r>
            <a:r>
              <a:rPr lang="en-US" sz="2800" dirty="0"/>
              <a:t>others in their organization</a:t>
            </a:r>
            <a:r>
              <a:rPr lang="en-US" sz="2800" dirty="0" smtClean="0"/>
              <a:t>.</a:t>
            </a:r>
          </a:p>
          <a:p>
            <a:r>
              <a:rPr lang="en-US" sz="2800" dirty="0" smtClean="0"/>
              <a:t> </a:t>
            </a:r>
            <a:r>
              <a:rPr lang="en-US" sz="2800" dirty="0"/>
              <a:t>The characteristic of valuing human resources manifest in three dimensions: valuing the contributions and efforts of co-workers, relating effectively with others, and fostering collaboration.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Communicate and listen</a:t>
            </a:r>
            <a:endParaRPr lang="en-US" dirty="0"/>
          </a:p>
        </p:txBody>
      </p:sp>
      <p:sp>
        <p:nvSpPr>
          <p:cNvPr id="3" name="Content Placeholder 2"/>
          <p:cNvSpPr>
            <a:spLocks noGrp="1"/>
          </p:cNvSpPr>
          <p:nvPr>
            <p:ph idx="1"/>
          </p:nvPr>
        </p:nvSpPr>
        <p:spPr/>
        <p:txBody>
          <a:bodyPr>
            <a:noAutofit/>
          </a:bodyPr>
          <a:lstStyle/>
          <a:p>
            <a:r>
              <a:rPr lang="en-US" sz="2400" dirty="0"/>
              <a:t>This characteristic of effective leaders of school change that is connected to their ability to communicate and listen</a:t>
            </a:r>
            <a:r>
              <a:rPr lang="en-US" sz="2400" dirty="0" smtClean="0"/>
              <a:t>. </a:t>
            </a:r>
            <a:endParaRPr lang="en-US" sz="2400" dirty="0"/>
          </a:p>
          <a:p>
            <a:r>
              <a:rPr lang="en-US" sz="2400" dirty="0"/>
              <a:t>The communicating and listening skills of superintendents, principals, and teachers are the basis for their ability to articulate a vision, develop a shared vision, express their belief that schools are for the students' learning, and demonstrate that they value the human resources of their peers and subordinates.</a:t>
            </a:r>
            <a:r>
              <a:rPr lang="en-US" sz="2400" dirty="0" smtClean="0"/>
              <a:t> </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1704</TotalTime>
  <Words>2308</Words>
  <Application>Microsoft Macintosh PowerPoint</Application>
  <PresentationFormat>On-screen Show (4:3)</PresentationFormat>
  <Paragraphs>137</Paragraphs>
  <Slides>27</Slides>
  <Notes>10</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Advantage</vt:lpstr>
      <vt:lpstr>Seminar in Change in Education: Session 1</vt:lpstr>
      <vt:lpstr>Early research on leadership: not conclusive</vt:lpstr>
      <vt:lpstr>Studies on effective and non effective leaders</vt:lpstr>
      <vt:lpstr>Administrators vs. teacher leaders</vt:lpstr>
      <vt:lpstr>Traits that help to embrace and facilitate change</vt:lpstr>
      <vt:lpstr>Having a vision</vt:lpstr>
      <vt:lpstr>Shared belief that schools are for learning</vt:lpstr>
      <vt:lpstr>Value of Human Resources</vt:lpstr>
      <vt:lpstr>Communicate and listen</vt:lpstr>
      <vt:lpstr>Slide 10</vt:lpstr>
      <vt:lpstr>Being proactive </vt:lpstr>
      <vt:lpstr>Being a risk taker</vt:lpstr>
      <vt:lpstr>Finally: leaders were skilled in two dimensions</vt:lpstr>
      <vt:lpstr>Questions about characteristics and leaders of change</vt:lpstr>
      <vt:lpstr>  School Context: Bridge or Barrier to Change </vt:lpstr>
      <vt:lpstr>Ecology of a School</vt:lpstr>
      <vt:lpstr>Resources</vt:lpstr>
      <vt:lpstr>Factors impacting time for change</vt:lpstr>
      <vt:lpstr>Physical arrangements</vt:lpstr>
      <vt:lpstr>Scheduling Patterns and school size</vt:lpstr>
      <vt:lpstr>Demographic shifts</vt:lpstr>
      <vt:lpstr>Working conditions  </vt:lpstr>
      <vt:lpstr>Local, state, and federal policies</vt:lpstr>
      <vt:lpstr>The School Culture</vt:lpstr>
      <vt:lpstr>School Culture : Attitudes and beliefs</vt:lpstr>
      <vt:lpstr>Common attitudes as obstructions</vt:lpstr>
      <vt:lpstr>Relationships</vt:lpstr>
    </vt:vector>
  </TitlesOfParts>
  <Company>Bridges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 in Change in Education</dc:title>
  <dc:creator>Susan Baum</dc:creator>
  <cp:lastModifiedBy>Susan Baum</cp:lastModifiedBy>
  <cp:revision>43</cp:revision>
  <dcterms:created xsi:type="dcterms:W3CDTF">2010-02-23T09:49:45Z</dcterms:created>
  <dcterms:modified xsi:type="dcterms:W3CDTF">2010-02-23T09:55:11Z</dcterms:modified>
</cp:coreProperties>
</file>